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95" r:id="rId1"/>
  </p:sldMasterIdLst>
  <p:notesMasterIdLst>
    <p:notesMasterId r:id="rId12"/>
  </p:notesMasterIdLst>
  <p:handoutMasterIdLst>
    <p:handoutMasterId r:id="rId13"/>
  </p:handoutMasterIdLst>
  <p:sldIdLst>
    <p:sldId id="256" r:id="rId2"/>
    <p:sldId id="260" r:id="rId3"/>
    <p:sldId id="261" r:id="rId4"/>
    <p:sldId id="262" r:id="rId5"/>
    <p:sldId id="263" r:id="rId6"/>
    <p:sldId id="264" r:id="rId7"/>
    <p:sldId id="265" r:id="rId8"/>
    <p:sldId id="266" r:id="rId9"/>
    <p:sldId id="267" r:id="rId10"/>
    <p:sldId id="268" r:id="rId11"/>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3026" autoAdjust="0"/>
  </p:normalViewPr>
  <p:slideViewPr>
    <p:cSldViewPr snapToGrid="0" showGuides="1">
      <p:cViewPr varScale="1">
        <p:scale>
          <a:sx n="56" d="100"/>
          <a:sy n="56" d="100"/>
        </p:scale>
        <p:origin x="1218" y="72"/>
      </p:cViewPr>
      <p:guideLst>
        <p:guide orient="horz" pos="2184"/>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50" d="100"/>
          <a:sy n="50" d="100"/>
        </p:scale>
        <p:origin x="2814" y="4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42DE81-10AC-4A37-BA97-5DD6A331A445}"/>
              </a:ext>
            </a:extLst>
          </p:cNvPr>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a:extLst>
              <a:ext uri="{FF2B5EF4-FFF2-40B4-BE49-F238E27FC236}">
                <a16:creationId xmlns:a16="http://schemas.microsoft.com/office/drawing/2014/main" id="{C9C47C63-6587-44A7-BF8B-E409E6B00627}"/>
              </a:ext>
            </a:extLst>
          </p:cNvPr>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fld id="{431F2EAF-AA3F-43D5-93B2-67660224478E}" type="datetimeFigureOut">
              <a:rPr lang="en-US" smtClean="0"/>
              <a:t>1/6/2018</a:t>
            </a:fld>
            <a:endParaRPr lang="en-US"/>
          </a:p>
        </p:txBody>
      </p:sp>
      <p:sp>
        <p:nvSpPr>
          <p:cNvPr id="4" name="Footer Placeholder 3">
            <a:extLst>
              <a:ext uri="{FF2B5EF4-FFF2-40B4-BE49-F238E27FC236}">
                <a16:creationId xmlns:a16="http://schemas.microsoft.com/office/drawing/2014/main" id="{E12FDB02-91DF-46D4-AAB4-731188B36DBB}"/>
              </a:ext>
            </a:extLst>
          </p:cNvPr>
          <p:cNvSpPr>
            <a:spLocks noGrp="1"/>
          </p:cNvSpPr>
          <p:nvPr>
            <p:ph type="ftr" sz="quarter" idx="2"/>
          </p:nvPr>
        </p:nvSpPr>
        <p:spPr>
          <a:xfrm>
            <a:off x="0" y="9119476"/>
            <a:ext cx="3169920" cy="481726"/>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a:extLst>
              <a:ext uri="{FF2B5EF4-FFF2-40B4-BE49-F238E27FC236}">
                <a16:creationId xmlns:a16="http://schemas.microsoft.com/office/drawing/2014/main" id="{4775936B-2E64-4C4F-9A8C-9DDD0C1FBEB9}"/>
              </a:ext>
            </a:extLst>
          </p:cNvPr>
          <p:cNvSpPr>
            <a:spLocks noGrp="1"/>
          </p:cNvSpPr>
          <p:nvPr>
            <p:ph type="sldNum" sz="quarter" idx="3"/>
          </p:nvPr>
        </p:nvSpPr>
        <p:spPr>
          <a:xfrm>
            <a:off x="4143587" y="9119476"/>
            <a:ext cx="3169920" cy="481726"/>
          </a:xfrm>
          <a:prstGeom prst="rect">
            <a:avLst/>
          </a:prstGeom>
        </p:spPr>
        <p:txBody>
          <a:bodyPr vert="horz" lIns="96661" tIns="48331" rIns="96661" bIns="48331" rtlCol="0" anchor="b"/>
          <a:lstStyle>
            <a:lvl1pPr algn="r">
              <a:defRPr sz="1300"/>
            </a:lvl1pPr>
          </a:lstStyle>
          <a:p>
            <a:fld id="{1A2860AF-FEB6-4C28-88C9-2228A8483E79}" type="slidenum">
              <a:rPr lang="en-US" smtClean="0"/>
              <a:t>‹#›</a:t>
            </a:fld>
            <a:endParaRPr lang="en-US"/>
          </a:p>
        </p:txBody>
      </p:sp>
    </p:spTree>
    <p:extLst>
      <p:ext uri="{BB962C8B-B14F-4D97-AF65-F5344CB8AC3E}">
        <p14:creationId xmlns:p14="http://schemas.microsoft.com/office/powerpoint/2010/main" val="1989575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520E7DF3-FE02-4A7A-88AA-0B8EF24DA87C}" type="datetimeFigureOut">
              <a:rPr lang="en-US" smtClean="0"/>
              <a:t>1/6/2018</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6"/>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6"/>
            <a:ext cx="3169920" cy="481726"/>
          </a:xfrm>
          <a:prstGeom prst="rect">
            <a:avLst/>
          </a:prstGeom>
        </p:spPr>
        <p:txBody>
          <a:bodyPr vert="horz" lIns="96661" tIns="48331" rIns="96661" bIns="48331" rtlCol="0" anchor="b"/>
          <a:lstStyle>
            <a:lvl1pPr algn="r">
              <a:defRPr sz="1300"/>
            </a:lvl1pPr>
          </a:lstStyle>
          <a:p>
            <a:fld id="{9699D154-C081-4433-AC07-661EE691A8EE}" type="slidenum">
              <a:rPr lang="en-US" smtClean="0"/>
              <a:t>‹#›</a:t>
            </a:fld>
            <a:endParaRPr lang="en-US"/>
          </a:p>
        </p:txBody>
      </p:sp>
    </p:spTree>
    <p:extLst>
      <p:ext uri="{BB962C8B-B14F-4D97-AF65-F5344CB8AC3E}">
        <p14:creationId xmlns:p14="http://schemas.microsoft.com/office/powerpoint/2010/main" val="3212835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learn about Strings.</a:t>
            </a:r>
          </a:p>
        </p:txBody>
      </p:sp>
      <p:sp>
        <p:nvSpPr>
          <p:cNvPr id="4" name="Slide Number Placeholder 3"/>
          <p:cNvSpPr>
            <a:spLocks noGrp="1"/>
          </p:cNvSpPr>
          <p:nvPr>
            <p:ph type="sldNum" sz="quarter" idx="10"/>
          </p:nvPr>
        </p:nvSpPr>
        <p:spPr/>
        <p:txBody>
          <a:bodyPr/>
          <a:lstStyle/>
          <a:p>
            <a:fld id="{9699D154-C081-4433-AC07-661EE691A8EE}" type="slidenum">
              <a:rPr lang="en-US" smtClean="0"/>
              <a:t>1</a:t>
            </a:fld>
            <a:endParaRPr lang="en-US"/>
          </a:p>
        </p:txBody>
      </p:sp>
    </p:spTree>
    <p:extLst>
      <p:ext uri="{BB962C8B-B14F-4D97-AF65-F5344CB8AC3E}">
        <p14:creationId xmlns:p14="http://schemas.microsoft.com/office/powerpoint/2010/main" val="31079948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Rarely, you have to put a huge amount of text into your program. </a:t>
            </a:r>
          </a:p>
          <a:p>
            <a:r>
              <a:rPr lang="en-US" dirty="0"/>
              <a:t>The best way to do so is to use "triple quoted strings".</a:t>
            </a:r>
          </a:p>
          <a:p>
            <a:r>
              <a:rPr lang="en-US" dirty="0"/>
              <a:t>The syntax is simple: you start and end the chunk of text with three quote marks.</a:t>
            </a:r>
          </a:p>
          <a:p>
            <a:r>
              <a:rPr lang="en-US" dirty="0"/>
              <a:t>It doesn't matter if they are single or double quotes, as long as it starts and ends the same.</a:t>
            </a:r>
          </a:p>
        </p:txBody>
      </p:sp>
      <p:sp>
        <p:nvSpPr>
          <p:cNvPr id="4" name="Slide Number Placeholder 3"/>
          <p:cNvSpPr>
            <a:spLocks noGrp="1"/>
          </p:cNvSpPr>
          <p:nvPr>
            <p:ph type="sldNum" sz="quarter" idx="10"/>
          </p:nvPr>
        </p:nvSpPr>
        <p:spPr/>
        <p:txBody>
          <a:bodyPr/>
          <a:lstStyle/>
          <a:p>
            <a:fld id="{9699D154-C081-4433-AC07-661EE691A8EE}" type="slidenum">
              <a:rPr lang="en-US" smtClean="0"/>
              <a:t>10</a:t>
            </a:fld>
            <a:endParaRPr lang="en-US"/>
          </a:p>
        </p:txBody>
      </p:sp>
    </p:spTree>
    <p:extLst>
      <p:ext uri="{BB962C8B-B14F-4D97-AF65-F5344CB8AC3E}">
        <p14:creationId xmlns:p14="http://schemas.microsoft.com/office/powerpoint/2010/main" val="3641775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Strings are how we put text data into a computer.</a:t>
            </a:r>
          </a:p>
          <a:p>
            <a:r>
              <a:rPr lang="en-US" dirty="0"/>
              <a:t>Any text data can be a string: names, words, books, web sites.</a:t>
            </a:r>
          </a:p>
        </p:txBody>
      </p:sp>
      <p:sp>
        <p:nvSpPr>
          <p:cNvPr id="4" name="Slide Number Placeholder 3"/>
          <p:cNvSpPr>
            <a:spLocks noGrp="1"/>
          </p:cNvSpPr>
          <p:nvPr>
            <p:ph type="sldNum" sz="quarter" idx="10"/>
          </p:nvPr>
        </p:nvSpPr>
        <p:spPr/>
        <p:txBody>
          <a:bodyPr/>
          <a:lstStyle/>
          <a:p>
            <a:fld id="{9699D154-C081-4433-AC07-661EE691A8EE}" type="slidenum">
              <a:rPr lang="en-US" smtClean="0"/>
              <a:t>2</a:t>
            </a:fld>
            <a:endParaRPr lang="en-US"/>
          </a:p>
        </p:txBody>
      </p:sp>
    </p:spTree>
    <p:extLst>
      <p:ext uri="{BB962C8B-B14F-4D97-AF65-F5344CB8AC3E}">
        <p14:creationId xmlns:p14="http://schemas.microsoft.com/office/powerpoint/2010/main" val="3851539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Strings are made up of letters, numbers, and symbols.</a:t>
            </a:r>
          </a:p>
          <a:p>
            <a:r>
              <a:rPr lang="en-US" dirty="0"/>
              <a:t>We call these things "characters".</a:t>
            </a:r>
          </a:p>
        </p:txBody>
      </p:sp>
      <p:sp>
        <p:nvSpPr>
          <p:cNvPr id="4" name="Slide Number Placeholder 3"/>
          <p:cNvSpPr>
            <a:spLocks noGrp="1"/>
          </p:cNvSpPr>
          <p:nvPr>
            <p:ph type="sldNum" sz="quarter" idx="10"/>
          </p:nvPr>
        </p:nvSpPr>
        <p:spPr/>
        <p:txBody>
          <a:bodyPr/>
          <a:lstStyle/>
          <a:p>
            <a:fld id="{9699D154-C081-4433-AC07-661EE691A8EE}" type="slidenum">
              <a:rPr lang="en-US" smtClean="0"/>
              <a:t>3</a:t>
            </a:fld>
            <a:endParaRPr lang="en-US"/>
          </a:p>
        </p:txBody>
      </p:sp>
    </p:spTree>
    <p:extLst>
      <p:ext uri="{BB962C8B-B14F-4D97-AF65-F5344CB8AC3E}">
        <p14:creationId xmlns:p14="http://schemas.microsoft.com/office/powerpoint/2010/main" val="3147165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a String like a necklace, where each bead has a character on it.</a:t>
            </a:r>
          </a:p>
          <a:p>
            <a:r>
              <a:rPr lang="en-US" dirty="0"/>
              <a:t>We "string together" letters.</a:t>
            </a:r>
          </a:p>
          <a:p>
            <a:r>
              <a:rPr lang="en-US" dirty="0"/>
              <a:t>The single or double quotes are knots at the end that tie the letters off.</a:t>
            </a:r>
          </a:p>
        </p:txBody>
      </p:sp>
      <p:sp>
        <p:nvSpPr>
          <p:cNvPr id="4" name="Slide Number Placeholder 3"/>
          <p:cNvSpPr>
            <a:spLocks noGrp="1"/>
          </p:cNvSpPr>
          <p:nvPr>
            <p:ph type="sldNum" sz="quarter" idx="10"/>
          </p:nvPr>
        </p:nvSpPr>
        <p:spPr/>
        <p:txBody>
          <a:bodyPr/>
          <a:lstStyle/>
          <a:p>
            <a:fld id="{9699D154-C081-4433-AC07-661EE691A8EE}" type="slidenum">
              <a:rPr lang="en-US" smtClean="0"/>
              <a:t>4</a:t>
            </a:fld>
            <a:endParaRPr lang="en-US"/>
          </a:p>
        </p:txBody>
      </p:sp>
    </p:spTree>
    <p:extLst>
      <p:ext uri="{BB962C8B-B14F-4D97-AF65-F5344CB8AC3E}">
        <p14:creationId xmlns:p14="http://schemas.microsoft.com/office/powerpoint/2010/main" val="1721051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Strings are represented with quotes.</a:t>
            </a:r>
          </a:p>
          <a:p>
            <a:r>
              <a:rPr lang="en-US" dirty="0"/>
              <a:t>You can use either double quotation marks or single quotation marks.</a:t>
            </a:r>
          </a:p>
          <a:p>
            <a:r>
              <a:rPr lang="en-US" dirty="0"/>
              <a:t>However, if you start a String with double, you must end with double.</a:t>
            </a:r>
          </a:p>
          <a:p>
            <a:r>
              <a:rPr lang="en-US" dirty="0"/>
              <a:t>If you start with single, you must end with single.</a:t>
            </a:r>
          </a:p>
          <a:p>
            <a:r>
              <a:rPr lang="en-US" dirty="0"/>
              <a:t>The reason there are two kinds is to make it easier to create strings like the below</a:t>
            </a:r>
          </a:p>
        </p:txBody>
      </p:sp>
      <p:sp>
        <p:nvSpPr>
          <p:cNvPr id="4" name="Slide Number Placeholder 3"/>
          <p:cNvSpPr>
            <a:spLocks noGrp="1"/>
          </p:cNvSpPr>
          <p:nvPr>
            <p:ph type="sldNum" sz="quarter" idx="10"/>
          </p:nvPr>
        </p:nvSpPr>
        <p:spPr/>
        <p:txBody>
          <a:bodyPr/>
          <a:lstStyle/>
          <a:p>
            <a:fld id="{9699D154-C081-4433-AC07-661EE691A8EE}" type="slidenum">
              <a:rPr lang="en-US" smtClean="0"/>
              <a:t>5</a:t>
            </a:fld>
            <a:endParaRPr lang="en-US"/>
          </a:p>
        </p:txBody>
      </p:sp>
    </p:spTree>
    <p:extLst>
      <p:ext uri="{BB962C8B-B14F-4D97-AF65-F5344CB8AC3E}">
        <p14:creationId xmlns:p14="http://schemas.microsoft.com/office/powerpoint/2010/main" val="1905176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you have a string with both single and double quotes in it?</a:t>
            </a:r>
          </a:p>
          <a:p>
            <a:r>
              <a:rPr lang="en-US" dirty="0"/>
              <a:t>You can use special combinations of characters called "escape characters".</a:t>
            </a:r>
          </a:p>
          <a:p>
            <a:r>
              <a:rPr lang="en-US" dirty="0"/>
              <a:t>By putting a back-slash "\" before a character, you create a special character.</a:t>
            </a:r>
          </a:p>
          <a:p>
            <a:r>
              <a:rPr lang="en-US" dirty="0"/>
              <a:t>Check out the example below here, where we have escaped the double quote character.</a:t>
            </a:r>
          </a:p>
        </p:txBody>
      </p:sp>
      <p:sp>
        <p:nvSpPr>
          <p:cNvPr id="4" name="Slide Number Placeholder 3"/>
          <p:cNvSpPr>
            <a:spLocks noGrp="1"/>
          </p:cNvSpPr>
          <p:nvPr>
            <p:ph type="sldNum" sz="quarter" idx="10"/>
          </p:nvPr>
        </p:nvSpPr>
        <p:spPr/>
        <p:txBody>
          <a:bodyPr/>
          <a:lstStyle/>
          <a:p>
            <a:fld id="{9699D154-C081-4433-AC07-661EE691A8EE}" type="slidenum">
              <a:rPr lang="en-US" smtClean="0"/>
              <a:t>6</a:t>
            </a:fld>
            <a:endParaRPr lang="en-US"/>
          </a:p>
        </p:txBody>
      </p:sp>
    </p:spTree>
    <p:extLst>
      <p:ext uri="{BB962C8B-B14F-4D97-AF65-F5344CB8AC3E}">
        <p14:creationId xmlns:p14="http://schemas.microsoft.com/office/powerpoint/2010/main" val="32724526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actually many kinds of escape characters.</a:t>
            </a:r>
          </a:p>
          <a:p>
            <a:r>
              <a:rPr lang="en-US" dirty="0"/>
              <a:t>Here are two more you may see.</a:t>
            </a:r>
          </a:p>
          <a:p>
            <a:r>
              <a:rPr lang="en-US" dirty="0"/>
              <a:t>\n is a new line (like pressing enter)</a:t>
            </a:r>
          </a:p>
          <a:p>
            <a:r>
              <a:rPr lang="en-US" dirty="0"/>
              <a:t>\t is a "tab" character, or multiple spaces (like indenting a paragraph)</a:t>
            </a:r>
          </a:p>
        </p:txBody>
      </p:sp>
      <p:sp>
        <p:nvSpPr>
          <p:cNvPr id="4" name="Slide Number Placeholder 3"/>
          <p:cNvSpPr>
            <a:spLocks noGrp="1"/>
          </p:cNvSpPr>
          <p:nvPr>
            <p:ph type="sldNum" sz="quarter" idx="10"/>
          </p:nvPr>
        </p:nvSpPr>
        <p:spPr/>
        <p:txBody>
          <a:bodyPr/>
          <a:lstStyle/>
          <a:p>
            <a:fld id="{9699D154-C081-4433-AC07-661EE691A8EE}" type="slidenum">
              <a:rPr lang="en-US" smtClean="0"/>
              <a:t>7</a:t>
            </a:fld>
            <a:endParaRPr lang="en-US"/>
          </a:p>
        </p:txBody>
      </p:sp>
    </p:spTree>
    <p:extLst>
      <p:ext uri="{BB962C8B-B14F-4D97-AF65-F5344CB8AC3E}">
        <p14:creationId xmlns:p14="http://schemas.microsoft.com/office/powerpoint/2010/main" val="1770043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a little confusing, but you can put a number in quotes.</a:t>
            </a:r>
          </a:p>
          <a:p>
            <a:r>
              <a:rPr lang="en-US" dirty="0"/>
              <a:t>However, this means that you have a String and not an Integer.</a:t>
            </a:r>
          </a:p>
          <a:p>
            <a:r>
              <a:rPr lang="en-US" dirty="0"/>
              <a:t>The difference becomes very obvious when you try to add things together.</a:t>
            </a:r>
          </a:p>
          <a:p>
            <a:r>
              <a:rPr lang="en-US" dirty="0"/>
              <a:t>"1" + "2" is "12", instead of 3.</a:t>
            </a:r>
          </a:p>
          <a:p>
            <a:r>
              <a:rPr lang="en-US" dirty="0"/>
              <a:t>Python is very strict about the differences between Numbers and Strings.</a:t>
            </a:r>
          </a:p>
        </p:txBody>
      </p:sp>
      <p:sp>
        <p:nvSpPr>
          <p:cNvPr id="4" name="Slide Number Placeholder 3"/>
          <p:cNvSpPr>
            <a:spLocks noGrp="1"/>
          </p:cNvSpPr>
          <p:nvPr>
            <p:ph type="sldNum" sz="quarter" idx="10"/>
          </p:nvPr>
        </p:nvSpPr>
        <p:spPr/>
        <p:txBody>
          <a:bodyPr/>
          <a:lstStyle/>
          <a:p>
            <a:fld id="{9699D154-C081-4433-AC07-661EE691A8EE}" type="slidenum">
              <a:rPr lang="en-US" smtClean="0"/>
              <a:t>8</a:t>
            </a:fld>
            <a:endParaRPr lang="en-US"/>
          </a:p>
        </p:txBody>
      </p:sp>
    </p:spTree>
    <p:extLst>
      <p:ext uri="{BB962C8B-B14F-4D97-AF65-F5344CB8AC3E}">
        <p14:creationId xmlns:p14="http://schemas.microsoft.com/office/powerpoint/2010/main" val="1544730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people confuse Variables and Strings, but they are very different.</a:t>
            </a:r>
          </a:p>
          <a:p>
            <a:r>
              <a:rPr lang="en-US" dirty="0"/>
              <a:t>Remember, variables hold values.</a:t>
            </a:r>
          </a:p>
          <a:p>
            <a:r>
              <a:rPr lang="en-US" dirty="0"/>
              <a:t>Strings are just a type of value that represent text.</a:t>
            </a:r>
          </a:p>
        </p:txBody>
      </p:sp>
      <p:sp>
        <p:nvSpPr>
          <p:cNvPr id="4" name="Slide Number Placeholder 3"/>
          <p:cNvSpPr>
            <a:spLocks noGrp="1"/>
          </p:cNvSpPr>
          <p:nvPr>
            <p:ph type="sldNum" sz="quarter" idx="10"/>
          </p:nvPr>
        </p:nvSpPr>
        <p:spPr/>
        <p:txBody>
          <a:bodyPr/>
          <a:lstStyle/>
          <a:p>
            <a:fld id="{9699D154-C081-4433-AC07-661EE691A8EE}" type="slidenum">
              <a:rPr lang="en-US" smtClean="0"/>
              <a:t>9</a:t>
            </a:fld>
            <a:endParaRPr lang="en-US"/>
          </a:p>
        </p:txBody>
      </p:sp>
    </p:spTree>
    <p:extLst>
      <p:ext uri="{BB962C8B-B14F-4D97-AF65-F5344CB8AC3E}">
        <p14:creationId xmlns:p14="http://schemas.microsoft.com/office/powerpoint/2010/main" val="54182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a:xfrm>
            <a:off x="1142996" y="6223828"/>
            <a:ext cx="2329074" cy="365125"/>
          </a:xfrm>
          <a:prstGeom prst="rect">
            <a:avLst/>
          </a:prstGeom>
        </p:spPr>
        <p:txBody>
          <a:bodyPr/>
          <a:lstStyle>
            <a:lvl1pPr>
              <a:defRPr>
                <a:solidFill>
                  <a:srgbClr val="FFFFFF"/>
                </a:solidFill>
              </a:defRPr>
            </a:lvl1pPr>
          </a:lstStyle>
          <a:p>
            <a:fld id="{B8571BB9-6BF1-45DD-A295-1C16F94DB944}" type="datetimeFigureOut">
              <a:rPr lang="en-US" smtClean="0"/>
              <a:t>1/6/2018</a:t>
            </a:fld>
            <a:endParaRPr lang="en-US"/>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78C068D8-D2B7-4162-B8EF-05E5DC99D35D}"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3950611"/>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142996" y="6223828"/>
            <a:ext cx="2329074" cy="365125"/>
          </a:xfrm>
          <a:prstGeom prst="rect">
            <a:avLst/>
          </a:prstGeom>
        </p:spPr>
        <p:txBody>
          <a:bodyPr/>
          <a:lstStyle/>
          <a:p>
            <a:fld id="{B8571BB9-6BF1-45DD-A295-1C16F94DB944}" type="datetimeFigureOut">
              <a:rPr lang="en-US" smtClean="0"/>
              <a:t>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C068D8-D2B7-4162-B8EF-05E5DC99D35D}" type="slidenum">
              <a:rPr lang="en-US" smtClean="0"/>
              <a:t>‹#›</a:t>
            </a:fld>
            <a:endParaRPr lang="en-US"/>
          </a:p>
        </p:txBody>
      </p:sp>
    </p:spTree>
    <p:extLst>
      <p:ext uri="{BB962C8B-B14F-4D97-AF65-F5344CB8AC3E}">
        <p14:creationId xmlns:p14="http://schemas.microsoft.com/office/powerpoint/2010/main" val="1960309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142996" y="6223828"/>
            <a:ext cx="2329074" cy="365125"/>
          </a:xfrm>
          <a:prstGeom prst="rect">
            <a:avLst/>
          </a:prstGeom>
        </p:spPr>
        <p:txBody>
          <a:bodyPr/>
          <a:lstStyle/>
          <a:p>
            <a:fld id="{B8571BB9-6BF1-45DD-A295-1C16F94DB944}" type="datetimeFigureOut">
              <a:rPr lang="en-US" smtClean="0"/>
              <a:t>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C068D8-D2B7-4162-B8EF-05E5DC99D35D}" type="slidenum">
              <a:rPr lang="en-US" smtClean="0"/>
              <a:t>‹#›</a:t>
            </a:fld>
            <a:endParaRPr lang="en-US"/>
          </a:p>
        </p:txBody>
      </p:sp>
    </p:spTree>
    <p:extLst>
      <p:ext uri="{BB962C8B-B14F-4D97-AF65-F5344CB8AC3E}">
        <p14:creationId xmlns:p14="http://schemas.microsoft.com/office/powerpoint/2010/main" val="1061307975"/>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ysClr val="windowText" lastClr="000000"/>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ysClr val="windowText" lastClr="000000"/>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defRPr>
                <a:solidFill>
                  <a:sysClr val="windowText" lastClr="000000"/>
                </a:solidFill>
              </a:defRPr>
            </a:lvl1pPr>
          </a:lstStyle>
          <a:p>
            <a:endParaRPr lang="en-US"/>
          </a:p>
        </p:txBody>
      </p:sp>
      <p:sp>
        <p:nvSpPr>
          <p:cNvPr id="6" name="Slide Number Placeholder 5"/>
          <p:cNvSpPr>
            <a:spLocks noGrp="1"/>
          </p:cNvSpPr>
          <p:nvPr>
            <p:ph type="sldNum" sz="quarter" idx="12"/>
          </p:nvPr>
        </p:nvSpPr>
        <p:spPr/>
        <p:txBody>
          <a:bodyPr/>
          <a:lstStyle>
            <a:lvl1pPr>
              <a:defRPr>
                <a:solidFill>
                  <a:sysClr val="windowText" lastClr="000000"/>
                </a:solidFill>
              </a:defRPr>
            </a:lvl1pPr>
          </a:lstStyle>
          <a:p>
            <a:fld id="{78C068D8-D2B7-4162-B8EF-05E5DC99D35D}" type="slidenum">
              <a:rPr lang="en-US" smtClean="0"/>
              <a:pPr/>
              <a:t>‹#›</a:t>
            </a:fld>
            <a:endParaRPr lang="en-US"/>
          </a:p>
        </p:txBody>
      </p:sp>
    </p:spTree>
    <p:extLst>
      <p:ext uri="{BB962C8B-B14F-4D97-AF65-F5344CB8AC3E}">
        <p14:creationId xmlns:p14="http://schemas.microsoft.com/office/powerpoint/2010/main" val="1140359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1142996" y="6223828"/>
            <a:ext cx="2329074" cy="365125"/>
          </a:xfrm>
          <a:prstGeom prst="rect">
            <a:avLst/>
          </a:prstGeom>
        </p:spPr>
        <p:txBody>
          <a:bodyPr/>
          <a:lstStyle/>
          <a:p>
            <a:fld id="{B8571BB9-6BF1-45DD-A295-1C16F94DB944}" type="datetimeFigureOut">
              <a:rPr lang="en-US" smtClean="0"/>
              <a:t>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C068D8-D2B7-4162-B8EF-05E5DC99D35D}" type="slidenum">
              <a:rPr lang="en-US" smtClean="0"/>
              <a:t>‹#›</a:t>
            </a:fld>
            <a:endParaRPr lang="en-US"/>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9923293"/>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1142996" y="6223828"/>
            <a:ext cx="2329074" cy="365125"/>
          </a:xfrm>
          <a:prstGeom prst="rect">
            <a:avLst/>
          </a:prstGeom>
        </p:spPr>
        <p:txBody>
          <a:bodyPr/>
          <a:lstStyle/>
          <a:p>
            <a:fld id="{B8571BB9-6BF1-45DD-A295-1C16F94DB944}" type="datetimeFigureOut">
              <a:rPr lang="en-US" smtClean="0"/>
              <a:t>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C068D8-D2B7-4162-B8EF-05E5DC99D35D}" type="slidenum">
              <a:rPr lang="en-US" smtClean="0"/>
              <a:t>‹#›</a:t>
            </a:fld>
            <a:endParaRPr lang="en-US"/>
          </a:p>
        </p:txBody>
      </p:sp>
    </p:spTree>
    <p:extLst>
      <p:ext uri="{BB962C8B-B14F-4D97-AF65-F5344CB8AC3E}">
        <p14:creationId xmlns:p14="http://schemas.microsoft.com/office/powerpoint/2010/main" val="3110058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1142996" y="6223828"/>
            <a:ext cx="2329074" cy="365125"/>
          </a:xfrm>
          <a:prstGeom prst="rect">
            <a:avLst/>
          </a:prstGeom>
        </p:spPr>
        <p:txBody>
          <a:bodyPr/>
          <a:lstStyle/>
          <a:p>
            <a:fld id="{B8571BB9-6BF1-45DD-A295-1C16F94DB944}" type="datetimeFigureOut">
              <a:rPr lang="en-US" smtClean="0"/>
              <a:t>1/6/2018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C068D8-D2B7-4162-B8EF-05E5DC99D35D}" type="slidenum">
              <a:rPr lang="en-US" smtClean="0"/>
              <a:t>‹#›</a:t>
            </a:fld>
            <a:endParaRPr lang="en-US"/>
          </a:p>
        </p:txBody>
      </p:sp>
    </p:spTree>
    <p:extLst>
      <p:ext uri="{BB962C8B-B14F-4D97-AF65-F5344CB8AC3E}">
        <p14:creationId xmlns:p14="http://schemas.microsoft.com/office/powerpoint/2010/main" val="3269908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1142996" y="6223828"/>
            <a:ext cx="2329074" cy="365125"/>
          </a:xfrm>
          <a:prstGeom prst="rect">
            <a:avLst/>
          </a:prstGeom>
        </p:spPr>
        <p:txBody>
          <a:bodyPr/>
          <a:lstStyle/>
          <a:p>
            <a:fld id="{B8571BB9-6BF1-45DD-A295-1C16F94DB944}" type="datetimeFigureOut">
              <a:rPr lang="en-US" smtClean="0"/>
              <a:t>1/6/2018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8C068D8-D2B7-4162-B8EF-05E5DC99D35D}" type="slidenum">
              <a:rPr lang="en-US" smtClean="0"/>
              <a:t>‹#›</a:t>
            </a:fld>
            <a:endParaRPr lang="en-US"/>
          </a:p>
        </p:txBody>
      </p:sp>
    </p:spTree>
    <p:extLst>
      <p:ext uri="{BB962C8B-B14F-4D97-AF65-F5344CB8AC3E}">
        <p14:creationId xmlns:p14="http://schemas.microsoft.com/office/powerpoint/2010/main" val="1059312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142996" y="6223828"/>
            <a:ext cx="2329074" cy="365125"/>
          </a:xfrm>
          <a:prstGeom prst="rect">
            <a:avLst/>
          </a:prstGeom>
        </p:spPr>
        <p:txBody>
          <a:bodyPr/>
          <a:lstStyle/>
          <a:p>
            <a:fld id="{B8571BB9-6BF1-45DD-A295-1C16F94DB944}" type="datetimeFigureOut">
              <a:rPr lang="en-US" smtClean="0"/>
              <a:t>1/6/2018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8C068D8-D2B7-4162-B8EF-05E5DC99D35D}" type="slidenum">
              <a:rPr lang="en-US" smtClean="0"/>
              <a:t>‹#›</a:t>
            </a:fld>
            <a:endParaRPr lang="en-US"/>
          </a:p>
        </p:txBody>
      </p:sp>
    </p:spTree>
    <p:extLst>
      <p:ext uri="{BB962C8B-B14F-4D97-AF65-F5344CB8AC3E}">
        <p14:creationId xmlns:p14="http://schemas.microsoft.com/office/powerpoint/2010/main" val="3129842617"/>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1142996" y="6223828"/>
            <a:ext cx="2329074" cy="365125"/>
          </a:xfrm>
          <a:prstGeom prst="rect">
            <a:avLst/>
          </a:prstGeom>
        </p:spPr>
        <p:txBody>
          <a:bodyPr/>
          <a:lstStyle/>
          <a:p>
            <a:fld id="{B8571BB9-6BF1-45DD-A295-1C16F94DB944}" type="datetimeFigureOut">
              <a:rPr lang="en-US" smtClean="0"/>
              <a:t>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C068D8-D2B7-4162-B8EF-05E5DC99D35D}" type="slidenum">
              <a:rPr lang="en-US" smtClean="0"/>
              <a:t>‹#›</a:t>
            </a:fld>
            <a:endParaRPr lang="en-US"/>
          </a:p>
        </p:txBody>
      </p:sp>
    </p:spTree>
    <p:extLst>
      <p:ext uri="{BB962C8B-B14F-4D97-AF65-F5344CB8AC3E}">
        <p14:creationId xmlns:p14="http://schemas.microsoft.com/office/powerpoint/2010/main" val="3402062112"/>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1142996" y="6223828"/>
            <a:ext cx="2329074" cy="365125"/>
          </a:xfrm>
          <a:prstGeom prst="rect">
            <a:avLst/>
          </a:prstGeom>
        </p:spPr>
        <p:txBody>
          <a:bodyPr/>
          <a:lstStyle/>
          <a:p>
            <a:fld id="{B8571BB9-6BF1-45DD-A295-1C16F94DB944}" type="datetimeFigureOut">
              <a:rPr lang="en-US" smtClean="0"/>
              <a:t>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C068D8-D2B7-4162-B8EF-05E5DC99D35D}" type="slidenum">
              <a:rPr lang="en-US" smtClean="0"/>
              <a:t>‹#›</a:t>
            </a:fld>
            <a:endParaRPr lang="en-US"/>
          </a:p>
        </p:txBody>
      </p:sp>
    </p:spTree>
    <p:extLst>
      <p:ext uri="{BB962C8B-B14F-4D97-AF65-F5344CB8AC3E}">
        <p14:creationId xmlns:p14="http://schemas.microsoft.com/office/powerpoint/2010/main" val="40280655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ysClr val="windowText" lastClr="000000"/>
                </a:solidFill>
              </a:defRPr>
            </a:lvl1pPr>
          </a:lstStyle>
          <a:p>
            <a:endParaRPr lang="en-US"/>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ysClr val="windowText" lastClr="000000"/>
                </a:solidFill>
              </a:defRPr>
            </a:lvl1pPr>
          </a:lstStyle>
          <a:p>
            <a:fld id="{78C068D8-D2B7-4162-B8EF-05E5DC99D35D}" type="slidenum">
              <a:rPr lang="en-US" smtClean="0"/>
              <a:pPr/>
              <a:t>‹#›</a:t>
            </a:fld>
            <a:endParaRPr lang="en-US"/>
          </a:p>
        </p:txBody>
      </p:sp>
    </p:spTree>
    <p:extLst>
      <p:ext uri="{BB962C8B-B14F-4D97-AF65-F5344CB8AC3E}">
        <p14:creationId xmlns:p14="http://schemas.microsoft.com/office/powerpoint/2010/main" val="758155861"/>
      </p:ext>
    </p:extLst>
  </p:cSld>
  <p:clrMap bg1="lt1" tx1="dk1" bg2="lt2" tx2="dk2" accent1="accent1" accent2="accent2" accent3="accent3" accent4="accent4" accent5="accent5" accent6="accent6" hlink="hlink" folHlink="folHlink"/>
  <p:sldLayoutIdLst>
    <p:sldLayoutId id="2147484096" r:id="rId1"/>
    <p:sldLayoutId id="2147484097" r:id="rId2"/>
    <p:sldLayoutId id="2147484098" r:id="rId3"/>
    <p:sldLayoutId id="2147484099" r:id="rId4"/>
    <p:sldLayoutId id="2147484100" r:id="rId5"/>
    <p:sldLayoutId id="2147484101" r:id="rId6"/>
    <p:sldLayoutId id="2147484102" r:id="rId7"/>
    <p:sldLayoutId id="2147484103" r:id="rId8"/>
    <p:sldLayoutId id="2147484104" r:id="rId9"/>
    <p:sldLayoutId id="2147484105" r:id="rId10"/>
    <p:sldLayoutId id="2147484106" r:id="rId11"/>
  </p:sldLayoutIdLst>
  <p:txStyles>
    <p:titleStyle>
      <a:lvl1pPr algn="l" defTabSz="914400" rtl="0" eaLnBrk="1" latinLnBrk="0" hangingPunct="1">
        <a:lnSpc>
          <a:spcPct val="90000"/>
        </a:lnSpc>
        <a:spcBef>
          <a:spcPct val="0"/>
        </a:spcBef>
        <a:buNone/>
        <a:defRPr sz="4400" kern="1200">
          <a:solidFill>
            <a:sysClr val="windowText" lastClr="000000"/>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ysClr val="windowText" lastClr="000000"/>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ysClr val="windowText" lastClr="000000"/>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ysClr val="windowText" lastClr="000000"/>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ysClr val="windowText" lastClr="000000"/>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ysClr val="windowText" lastClr="000000"/>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30BA-40E2-46F9-AF7E-383A31916D6A}"/>
              </a:ext>
            </a:extLst>
          </p:cNvPr>
          <p:cNvSpPr>
            <a:spLocks noGrp="1"/>
          </p:cNvSpPr>
          <p:nvPr>
            <p:ph type="ctrTitle"/>
          </p:nvPr>
        </p:nvSpPr>
        <p:spPr/>
        <p:txBody>
          <a:bodyPr>
            <a:normAutofit/>
          </a:bodyPr>
          <a:lstStyle/>
          <a:p>
            <a:r>
              <a:rPr lang="en-US" sz="6600" dirty="0"/>
              <a:t>Strings</a:t>
            </a:r>
          </a:p>
        </p:txBody>
      </p:sp>
      <p:sp>
        <p:nvSpPr>
          <p:cNvPr id="3" name="Subtitle 2">
            <a:extLst>
              <a:ext uri="{FF2B5EF4-FFF2-40B4-BE49-F238E27FC236}">
                <a16:creationId xmlns:a16="http://schemas.microsoft.com/office/drawing/2014/main" id="{ECDDB7E2-50CB-4BEE-9464-FFA228A3FF66}"/>
              </a:ext>
            </a:extLst>
          </p:cNvPr>
          <p:cNvSpPr>
            <a:spLocks noGrp="1"/>
          </p:cNvSpPr>
          <p:nvPr>
            <p:ph type="subTitle" idx="1"/>
          </p:nvPr>
        </p:nvSpPr>
        <p:spPr/>
        <p:txBody>
          <a:bodyPr/>
          <a:lstStyle/>
          <a:p>
            <a:r>
              <a:rPr lang="en-US" dirty="0"/>
              <a:t>An Introduction to Programming in Python</a:t>
            </a:r>
          </a:p>
        </p:txBody>
      </p:sp>
      <p:pic>
        <p:nvPicPr>
          <p:cNvPr id="4" name="Audio 3">
            <a:hlinkClick r:id="" action="ppaction://media"/>
            <a:extLst>
              <a:ext uri="{FF2B5EF4-FFF2-40B4-BE49-F238E27FC236}">
                <a16:creationId xmlns:a16="http://schemas.microsoft.com/office/drawing/2014/main" id="{C66A48D7-5E40-42B6-9D14-0372265090C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11889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190">
        <p159:morph option="byObject"/>
      </p:transition>
    </mc:Choice>
    <mc:Fallback>
      <p:transition spd="slow" advTm="319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751A7-7A70-4396-88AB-51E12A54A95D}"/>
              </a:ext>
            </a:extLst>
          </p:cNvPr>
          <p:cNvSpPr>
            <a:spLocks noGrp="1"/>
          </p:cNvSpPr>
          <p:nvPr>
            <p:ph type="title"/>
          </p:nvPr>
        </p:nvSpPr>
        <p:spPr/>
        <p:txBody>
          <a:bodyPr/>
          <a:lstStyle/>
          <a:p>
            <a:r>
              <a:rPr lang="en-US" dirty="0"/>
              <a:t>Triple Quoted Strings</a:t>
            </a:r>
          </a:p>
        </p:txBody>
      </p:sp>
      <p:sp>
        <p:nvSpPr>
          <p:cNvPr id="4" name="Rectangle 3">
            <a:extLst>
              <a:ext uri="{FF2B5EF4-FFF2-40B4-BE49-F238E27FC236}">
                <a16:creationId xmlns:a16="http://schemas.microsoft.com/office/drawing/2014/main" id="{E0DA0F91-3D15-4BAD-AE91-7CEB361FFF9E}"/>
              </a:ext>
            </a:extLst>
          </p:cNvPr>
          <p:cNvSpPr/>
          <p:nvPr/>
        </p:nvSpPr>
        <p:spPr>
          <a:xfrm>
            <a:off x="1040129" y="2521059"/>
            <a:ext cx="10111742" cy="1815882"/>
          </a:xfrm>
          <a:prstGeom prst="rect">
            <a:avLst/>
          </a:prstGeom>
        </p:spPr>
        <p:txBody>
          <a:bodyPr wrap="none">
            <a:spAutoFit/>
          </a:bodyPr>
          <a:lstStyle/>
          <a:p>
            <a:pPr marL="45720" indent="0">
              <a:buNone/>
            </a:pPr>
            <a:r>
              <a:rPr lang="en-US" sz="2800" dirty="0" err="1">
                <a:latin typeface="Courier New" panose="02070309020205020404" pitchFamily="49" charset="0"/>
                <a:cs typeface="Courier New" panose="02070309020205020404" pitchFamily="49" charset="0"/>
              </a:rPr>
              <a:t>my_variable</a:t>
            </a:r>
            <a:r>
              <a:rPr lang="en-US" sz="2800" dirty="0">
                <a:latin typeface="Courier New" panose="02070309020205020404" pitchFamily="49" charset="0"/>
                <a:cs typeface="Courier New" panose="02070309020205020404" pitchFamily="49" charset="0"/>
              </a:rPr>
              <a:t> = </a:t>
            </a:r>
            <a:r>
              <a:rPr lang="en-US" sz="2800" dirty="0">
                <a:solidFill>
                  <a:srgbClr val="663300"/>
                </a:solidFill>
                <a:latin typeface="Courier New" panose="02070309020205020404" pitchFamily="49" charset="0"/>
                <a:cs typeface="Courier New" panose="02070309020205020404" pitchFamily="49" charset="0"/>
              </a:rPr>
              <a:t>"""This is a long multi-line </a:t>
            </a:r>
          </a:p>
          <a:p>
            <a:pPr marL="45720" indent="0">
              <a:buNone/>
            </a:pPr>
            <a:r>
              <a:rPr lang="en-US" sz="2800" dirty="0">
                <a:solidFill>
                  <a:srgbClr val="663300"/>
                </a:solidFill>
                <a:latin typeface="Courier New" panose="02070309020205020404" pitchFamily="49" charset="0"/>
                <a:cs typeface="Courier New" panose="02070309020205020404" pitchFamily="49" charset="0"/>
              </a:rPr>
              <a:t>text block. Notice how it can spill onto </a:t>
            </a:r>
          </a:p>
          <a:p>
            <a:pPr marL="45720" indent="0">
              <a:buNone/>
            </a:pPr>
            <a:r>
              <a:rPr lang="en-US" sz="2800" dirty="0">
                <a:solidFill>
                  <a:srgbClr val="663300"/>
                </a:solidFill>
                <a:latin typeface="Courier New" panose="02070309020205020404" pitchFamily="49" charset="0"/>
                <a:cs typeface="Courier New" panose="02070309020205020404" pitchFamily="49" charset="0"/>
              </a:rPr>
              <a:t>multiple lines. It has been assigned to a new </a:t>
            </a:r>
          </a:p>
          <a:p>
            <a:pPr marL="45720" indent="0">
              <a:buNone/>
            </a:pPr>
            <a:r>
              <a:rPr lang="en-US" sz="2800" dirty="0">
                <a:solidFill>
                  <a:srgbClr val="663300"/>
                </a:solidFill>
                <a:latin typeface="Courier New" panose="02070309020205020404" pitchFamily="49" charset="0"/>
                <a:cs typeface="Courier New" panose="02070309020205020404" pitchFamily="49" charset="0"/>
              </a:rPr>
              <a:t>variable called </a:t>
            </a:r>
            <a:r>
              <a:rPr lang="en-US" sz="2800" dirty="0" err="1">
                <a:solidFill>
                  <a:srgbClr val="663300"/>
                </a:solidFill>
                <a:latin typeface="Courier New" panose="02070309020205020404" pitchFamily="49" charset="0"/>
                <a:cs typeface="Courier New" panose="02070309020205020404" pitchFamily="49" charset="0"/>
              </a:rPr>
              <a:t>my_variable</a:t>
            </a:r>
            <a:r>
              <a:rPr lang="en-US" sz="2800" dirty="0">
                <a:solidFill>
                  <a:srgbClr val="663300"/>
                </a:solidFill>
                <a:latin typeface="Courier New" panose="02070309020205020404" pitchFamily="49" charset="0"/>
                <a:cs typeface="Courier New" panose="02070309020205020404" pitchFamily="49" charset="0"/>
              </a:rPr>
              <a:t>."""</a:t>
            </a:r>
          </a:p>
        </p:txBody>
      </p:sp>
      <p:pic>
        <p:nvPicPr>
          <p:cNvPr id="3" name="Audio 2">
            <a:hlinkClick r:id="" action="ppaction://media"/>
            <a:extLst>
              <a:ext uri="{FF2B5EF4-FFF2-40B4-BE49-F238E27FC236}">
                <a16:creationId xmlns:a16="http://schemas.microsoft.com/office/drawing/2014/main" id="{FE5A9FDC-0E04-4FB1-8D9E-475EDF69553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007614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3207">
        <p159:morph option="byObject"/>
      </p:transition>
    </mc:Choice>
    <mc:Fallback>
      <p:transition spd="slow" advTm="2320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7048F-5703-4151-9CC6-1C54DF2AF0EF}"/>
              </a:ext>
            </a:extLst>
          </p:cNvPr>
          <p:cNvSpPr>
            <a:spLocks noGrp="1"/>
          </p:cNvSpPr>
          <p:nvPr>
            <p:ph type="title"/>
          </p:nvPr>
        </p:nvSpPr>
        <p:spPr/>
        <p:txBody>
          <a:bodyPr/>
          <a:lstStyle/>
          <a:p>
            <a:r>
              <a:rPr lang="en-US" dirty="0">
                <a:solidFill>
                  <a:schemeClr val="tx1"/>
                </a:solidFill>
              </a:rPr>
              <a:t>Purpose</a:t>
            </a:r>
          </a:p>
        </p:txBody>
      </p:sp>
      <p:sp>
        <p:nvSpPr>
          <p:cNvPr id="9" name="Content Placeholder 8">
            <a:extLst>
              <a:ext uri="{FF2B5EF4-FFF2-40B4-BE49-F238E27FC236}">
                <a16:creationId xmlns:a16="http://schemas.microsoft.com/office/drawing/2014/main" id="{5F667BB2-0D4D-4655-B971-231CC5AB8D9B}"/>
              </a:ext>
            </a:extLst>
          </p:cNvPr>
          <p:cNvSpPr txBox="1">
            <a:spLocks noGrp="1"/>
          </p:cNvSpPr>
          <p:nvPr>
            <p:ph idx="1"/>
          </p:nvPr>
        </p:nvSpPr>
        <p:spPr>
          <a:xfrm>
            <a:off x="1143001" y="2057400"/>
            <a:ext cx="9875519" cy="3154197"/>
          </a:xfrm>
          <a:prstGeom prst="rect">
            <a:avLst/>
          </a:prstGeom>
          <a:noFill/>
        </p:spPr>
        <p:txBody>
          <a:bodyPr wrap="square" rtlCol="0">
            <a:spAutoFit/>
          </a:bodyPr>
          <a:lstStyle/>
          <a:p>
            <a:pPr marL="45720" indent="0">
              <a:buNone/>
            </a:pPr>
            <a:r>
              <a:rPr lang="en-US" b="1" dirty="0">
                <a:solidFill>
                  <a:schemeClr val="tx1"/>
                </a:solidFill>
              </a:rPr>
              <a:t>To represent text data, such as:</a:t>
            </a:r>
          </a:p>
          <a:p>
            <a:pPr marL="571500" lvl="1" indent="-342900">
              <a:buClrTx/>
              <a:buFont typeface="Arial" panose="020B0604020202020204" pitchFamily="34" charset="0"/>
              <a:buChar char="•"/>
            </a:pPr>
            <a:r>
              <a:rPr lang="en-US" dirty="0">
                <a:solidFill>
                  <a:schemeClr val="tx1"/>
                </a:solidFill>
                <a:latin typeface="Courier New" panose="02070309020205020404" pitchFamily="49" charset="0"/>
                <a:cs typeface="Courier New" panose="02070309020205020404" pitchFamily="49" charset="0"/>
              </a:rPr>
              <a:t>"</a:t>
            </a:r>
            <a:r>
              <a:rPr lang="en-US" dirty="0">
                <a:solidFill>
                  <a:schemeClr val="accent1"/>
                </a:solidFill>
                <a:latin typeface="Courier New" panose="02070309020205020404" pitchFamily="49" charset="0"/>
                <a:cs typeface="Courier New" panose="02070309020205020404" pitchFamily="49" charset="0"/>
              </a:rPr>
              <a:t>cow</a:t>
            </a:r>
            <a:r>
              <a:rPr lang="en-US" dirty="0">
                <a:solidFill>
                  <a:schemeClr val="tx1"/>
                </a:solidFill>
                <a:latin typeface="Courier New" panose="02070309020205020404" pitchFamily="49" charset="0"/>
                <a:cs typeface="Courier New" panose="02070309020205020404" pitchFamily="49" charset="0"/>
              </a:rPr>
              <a:t>"</a:t>
            </a:r>
          </a:p>
          <a:p>
            <a:pPr marL="571500" lvl="1" indent="-342900">
              <a:buClrTx/>
              <a:buFont typeface="Arial" panose="020B0604020202020204" pitchFamily="34" charset="0"/>
              <a:buChar char="•"/>
            </a:pPr>
            <a:r>
              <a:rPr lang="en-US" dirty="0">
                <a:solidFill>
                  <a:schemeClr val="tx1"/>
                </a:solidFill>
                <a:latin typeface="Courier New" panose="02070309020205020404" pitchFamily="49" charset="0"/>
                <a:cs typeface="Courier New" panose="02070309020205020404" pitchFamily="49" charset="0"/>
              </a:rPr>
              <a:t>"</a:t>
            </a:r>
            <a:r>
              <a:rPr lang="en-US" dirty="0">
                <a:solidFill>
                  <a:schemeClr val="accent1"/>
                </a:solidFill>
                <a:latin typeface="Courier New" panose="02070309020205020404" pitchFamily="49" charset="0"/>
                <a:cs typeface="Courier New" panose="02070309020205020404" pitchFamily="49" charset="0"/>
              </a:rPr>
              <a:t>47</a:t>
            </a:r>
            <a:r>
              <a:rPr lang="en-US" dirty="0">
                <a:solidFill>
                  <a:schemeClr val="tx1"/>
                </a:solidFill>
                <a:latin typeface="Courier New" panose="02070309020205020404" pitchFamily="49" charset="0"/>
                <a:cs typeface="Courier New" panose="02070309020205020404" pitchFamily="49" charset="0"/>
              </a:rPr>
              <a:t>"</a:t>
            </a:r>
          </a:p>
          <a:p>
            <a:pPr marL="571500" lvl="1" indent="-342900">
              <a:buClrTx/>
              <a:buFont typeface="Arial" panose="020B0604020202020204" pitchFamily="34" charset="0"/>
              <a:buChar char="•"/>
            </a:pPr>
            <a:r>
              <a:rPr lang="en-US" dirty="0">
                <a:solidFill>
                  <a:schemeClr val="tx1"/>
                </a:solidFill>
                <a:latin typeface="Courier New" panose="02070309020205020404" pitchFamily="49" charset="0"/>
                <a:cs typeface="Courier New" panose="02070309020205020404" pitchFamily="49" charset="0"/>
              </a:rPr>
              <a:t>"</a:t>
            </a:r>
            <a:r>
              <a:rPr lang="en-US" dirty="0">
                <a:solidFill>
                  <a:schemeClr val="accent1"/>
                </a:solidFill>
                <a:latin typeface="Courier New" panose="02070309020205020404" pitchFamily="49" charset="0"/>
                <a:cs typeface="Courier New" panose="02070309020205020404" pitchFamily="49" charset="0"/>
              </a:rPr>
              <a:t>Open the door, please.</a:t>
            </a:r>
            <a:r>
              <a:rPr lang="en-US" dirty="0">
                <a:solidFill>
                  <a:schemeClr val="tx1"/>
                </a:solidFill>
                <a:latin typeface="Courier New" panose="02070309020205020404" pitchFamily="49" charset="0"/>
                <a:cs typeface="Courier New" panose="02070309020205020404" pitchFamily="49" charset="0"/>
              </a:rPr>
              <a:t>"</a:t>
            </a:r>
          </a:p>
          <a:p>
            <a:pPr marL="571500" lvl="1" indent="-342900">
              <a:buClrTx/>
              <a:buFont typeface="Arial" panose="020B0604020202020204" pitchFamily="34" charset="0"/>
              <a:buChar char="•"/>
            </a:pPr>
            <a:r>
              <a:rPr lang="en-US" dirty="0">
                <a:solidFill>
                  <a:schemeClr val="tx1"/>
                </a:solidFill>
                <a:latin typeface="Courier New" panose="02070309020205020404" pitchFamily="49" charset="0"/>
                <a:cs typeface="Courier New" panose="02070309020205020404" pitchFamily="49" charset="0"/>
              </a:rPr>
              <a:t>"</a:t>
            </a:r>
            <a:r>
              <a:rPr lang="en-US" dirty="0">
                <a:solidFill>
                  <a:schemeClr val="accent1"/>
                </a:solidFill>
                <a:latin typeface="Courier New" panose="02070309020205020404" pitchFamily="49" charset="0"/>
                <a:cs typeface="Courier New" panose="02070309020205020404" pitchFamily="49" charset="0"/>
              </a:rPr>
              <a:t>When my brother Jem was almost 13 he broke his arm, badly. Even though it healed, we always talked about what really caused the accident. I said the Ewells, but he said Dill and Boo Radley started it. But then he said if our ancestors, the Finches had never moved to Alabama, then none of this would have happened, and the rest is history…</a:t>
            </a:r>
            <a:r>
              <a:rPr lang="en-US" dirty="0">
                <a:solidFill>
                  <a:schemeClr val="tx1"/>
                </a:solidFill>
                <a:latin typeface="Courier New" panose="02070309020205020404" pitchFamily="49" charset="0"/>
                <a:cs typeface="Courier New" panose="02070309020205020404" pitchFamily="49" charset="0"/>
              </a:rPr>
              <a:t>"</a:t>
            </a:r>
          </a:p>
        </p:txBody>
      </p:sp>
      <p:sp>
        <p:nvSpPr>
          <p:cNvPr id="10" name="Speech Bubble: Rectangle with Corners Rounded 9">
            <a:extLst>
              <a:ext uri="{FF2B5EF4-FFF2-40B4-BE49-F238E27FC236}">
                <a16:creationId xmlns:a16="http://schemas.microsoft.com/office/drawing/2014/main" id="{DA408FBE-1657-476A-A942-6BC388EB859A}"/>
              </a:ext>
            </a:extLst>
          </p:cNvPr>
          <p:cNvSpPr/>
          <p:nvPr/>
        </p:nvSpPr>
        <p:spPr>
          <a:xfrm>
            <a:off x="7487728" y="1725283"/>
            <a:ext cx="1897812" cy="1173192"/>
          </a:xfrm>
          <a:prstGeom prst="wedgeRoundRectCallout">
            <a:avLst>
              <a:gd name="adj1" fmla="val -93560"/>
              <a:gd name="adj2" fmla="val 58088"/>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a:t>These 4 are all strings!</a:t>
            </a:r>
          </a:p>
        </p:txBody>
      </p:sp>
      <p:pic>
        <p:nvPicPr>
          <p:cNvPr id="3" name="Audio 2">
            <a:hlinkClick r:id="" action="ppaction://media"/>
            <a:extLst>
              <a:ext uri="{FF2B5EF4-FFF2-40B4-BE49-F238E27FC236}">
                <a16:creationId xmlns:a16="http://schemas.microsoft.com/office/drawing/2014/main" id="{39ECC88C-FE11-42BE-953A-94F1CB521D4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5496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1820">
        <p159:morph option="byObject"/>
      </p:transition>
    </mc:Choice>
    <mc:Fallback>
      <p:transition spd="slow" advTm="1182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31095-31A9-44E0-AEE5-40C068DD5BDB}"/>
              </a:ext>
            </a:extLst>
          </p:cNvPr>
          <p:cNvSpPr>
            <a:spLocks noGrp="1"/>
          </p:cNvSpPr>
          <p:nvPr>
            <p:ph type="title"/>
          </p:nvPr>
        </p:nvSpPr>
        <p:spPr/>
        <p:txBody>
          <a:bodyPr/>
          <a:lstStyle/>
          <a:p>
            <a:r>
              <a:rPr lang="en-US" dirty="0"/>
              <a:t>Characters</a:t>
            </a:r>
          </a:p>
        </p:txBody>
      </p:sp>
      <p:sp>
        <p:nvSpPr>
          <p:cNvPr id="3" name="Content Placeholder 2">
            <a:extLst>
              <a:ext uri="{FF2B5EF4-FFF2-40B4-BE49-F238E27FC236}">
                <a16:creationId xmlns:a16="http://schemas.microsoft.com/office/drawing/2014/main" id="{53E0CAB2-C615-4F28-9E3E-40D0A0CC55E5}"/>
              </a:ext>
            </a:extLst>
          </p:cNvPr>
          <p:cNvSpPr>
            <a:spLocks noGrp="1"/>
          </p:cNvSpPr>
          <p:nvPr>
            <p:ph idx="1"/>
          </p:nvPr>
        </p:nvSpPr>
        <p:spPr/>
        <p:txBody>
          <a:bodyPr>
            <a:normAutofit/>
          </a:bodyPr>
          <a:lstStyle/>
          <a:p>
            <a:pPr marL="45720" indent="0">
              <a:buNone/>
            </a:pPr>
            <a:r>
              <a:rPr lang="en-US" sz="3600" dirty="0"/>
              <a:t>Letters</a:t>
            </a:r>
          </a:p>
          <a:p>
            <a:pPr marL="45720" indent="0">
              <a:buNone/>
            </a:pPr>
            <a:r>
              <a:rPr lang="en-US" sz="3600" dirty="0">
                <a:latin typeface="Courier New" panose="02070309020205020404" pitchFamily="49" charset="0"/>
                <a:cs typeface="Courier New" panose="02070309020205020404" pitchFamily="49" charset="0"/>
              </a:rPr>
              <a:t>	ABCDEFGHIJKLMNOPQRSTUVWXYZ</a:t>
            </a:r>
          </a:p>
          <a:p>
            <a:pPr marL="45720" indent="0">
              <a:buNone/>
            </a:pPr>
            <a:r>
              <a:rPr lang="en-US" sz="3600" dirty="0"/>
              <a:t>Numbers</a:t>
            </a:r>
          </a:p>
          <a:p>
            <a:pPr marL="45720" indent="0">
              <a:buNone/>
            </a:pPr>
            <a:r>
              <a:rPr lang="en-US" sz="3600" dirty="0">
                <a:latin typeface="Courier New" panose="02070309020205020404" pitchFamily="49" charset="0"/>
                <a:cs typeface="Courier New" panose="02070309020205020404" pitchFamily="49" charset="0"/>
              </a:rPr>
              <a:t>	0123456789</a:t>
            </a:r>
          </a:p>
          <a:p>
            <a:pPr marL="45720" indent="0">
              <a:buNone/>
            </a:pPr>
            <a:r>
              <a:rPr lang="en-US" sz="3600" dirty="0"/>
              <a:t>Symbols</a:t>
            </a:r>
          </a:p>
          <a:p>
            <a:pPr marL="45720" indent="0">
              <a:buNone/>
            </a:pPr>
            <a:r>
              <a:rPr lang="en-US" sz="3600" dirty="0">
                <a:latin typeface="Courier New" panose="02070309020205020404" pitchFamily="49" charset="0"/>
                <a:cs typeface="Courier New" panose="02070309020205020404" pitchFamily="49" charset="0"/>
              </a:rPr>
              <a:t>	!@#$%^&amp;*(){}|:&lt;&gt;?_+-=[];,./</a:t>
            </a:r>
          </a:p>
        </p:txBody>
      </p:sp>
      <p:pic>
        <p:nvPicPr>
          <p:cNvPr id="4" name="Audio 3">
            <a:hlinkClick r:id="" action="ppaction://media"/>
            <a:extLst>
              <a:ext uri="{FF2B5EF4-FFF2-40B4-BE49-F238E27FC236}">
                <a16:creationId xmlns:a16="http://schemas.microsoft.com/office/drawing/2014/main" id="{26226AFE-DDF4-407B-B85E-59D18E6B342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012005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7851">
        <p159:morph option="byObject"/>
      </p:transition>
    </mc:Choice>
    <mc:Fallback>
      <p:transition spd="slow" advTm="785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70B4A-79FC-4E80-A4B2-2E926AE1D640}"/>
              </a:ext>
            </a:extLst>
          </p:cNvPr>
          <p:cNvSpPr>
            <a:spLocks noGrp="1"/>
          </p:cNvSpPr>
          <p:nvPr>
            <p:ph type="title"/>
          </p:nvPr>
        </p:nvSpPr>
        <p:spPr>
          <a:xfrm>
            <a:off x="1143000" y="609600"/>
            <a:ext cx="9875520" cy="1356360"/>
          </a:xfrm>
        </p:spPr>
        <p:txBody>
          <a:bodyPr/>
          <a:lstStyle/>
          <a:p>
            <a:r>
              <a:rPr lang="en-US" dirty="0"/>
              <a:t>The name String</a:t>
            </a:r>
          </a:p>
        </p:txBody>
      </p:sp>
      <p:pic>
        <p:nvPicPr>
          <p:cNvPr id="1026" name="Picture 2" descr="https://ladieslearningcode.github.io/glc-programming-with-ruby/framework/img/workshop/beads.png">
            <a:extLst>
              <a:ext uri="{FF2B5EF4-FFF2-40B4-BE49-F238E27FC236}">
                <a16:creationId xmlns:a16="http://schemas.microsoft.com/office/drawing/2014/main" id="{C985B3DA-1AA0-41DB-9D1B-255E5FAA19B2}"/>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2427899" y="2324119"/>
            <a:ext cx="7336203" cy="312705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43F4775-0832-4EC6-BC84-FAAD55C5ECBE}"/>
              </a:ext>
            </a:extLst>
          </p:cNvPr>
          <p:cNvSpPr/>
          <p:nvPr/>
        </p:nvSpPr>
        <p:spPr>
          <a:xfrm>
            <a:off x="5872713" y="6372101"/>
            <a:ext cx="6096000" cy="261610"/>
          </a:xfrm>
          <a:prstGeom prst="rect">
            <a:avLst/>
          </a:prstGeom>
        </p:spPr>
        <p:txBody>
          <a:bodyPr>
            <a:spAutoFit/>
          </a:bodyPr>
          <a:lstStyle/>
          <a:p>
            <a:r>
              <a:rPr lang="en-US" sz="1050" dirty="0"/>
              <a:t>https://ladieslearningcode.github.io/glc-programming-with-ruby/framework/img/workshop/beads.png</a:t>
            </a:r>
          </a:p>
        </p:txBody>
      </p:sp>
      <p:sp>
        <p:nvSpPr>
          <p:cNvPr id="5" name="Rectangle 4">
            <a:extLst>
              <a:ext uri="{FF2B5EF4-FFF2-40B4-BE49-F238E27FC236}">
                <a16:creationId xmlns:a16="http://schemas.microsoft.com/office/drawing/2014/main" id="{1C13E145-A9DA-4E2B-8009-D91865C5A7BE}"/>
              </a:ext>
            </a:extLst>
          </p:cNvPr>
          <p:cNvSpPr/>
          <p:nvPr/>
        </p:nvSpPr>
        <p:spPr>
          <a:xfrm>
            <a:off x="3887703" y="2638795"/>
            <a:ext cx="4416594" cy="707886"/>
          </a:xfrm>
          <a:prstGeom prst="rect">
            <a:avLst/>
          </a:prstGeom>
        </p:spPr>
        <p:txBody>
          <a:bodyPr wrap="none">
            <a:spAutoFit/>
          </a:bodyPr>
          <a:lstStyle/>
          <a:p>
            <a:pPr marL="228600" lvl="1"/>
            <a:r>
              <a:rPr lang="en-US" sz="4000" b="1" dirty="0">
                <a:latin typeface="Courier New" panose="02070309020205020404" pitchFamily="49" charset="0"/>
                <a:cs typeface="Courier New" panose="02070309020205020404" pitchFamily="49" charset="0"/>
              </a:rPr>
              <a:t>"Hello World"</a:t>
            </a:r>
          </a:p>
        </p:txBody>
      </p:sp>
      <p:pic>
        <p:nvPicPr>
          <p:cNvPr id="3" name="Audio 2">
            <a:hlinkClick r:id="" action="ppaction://media"/>
            <a:extLst>
              <a:ext uri="{FF2B5EF4-FFF2-40B4-BE49-F238E27FC236}">
                <a16:creationId xmlns:a16="http://schemas.microsoft.com/office/drawing/2014/main" id="{ABD1D0C7-52C6-4DD7-8A08-46CE42D7D37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856810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4068">
        <p159:morph option="byObject"/>
      </p:transition>
    </mc:Choice>
    <mc:Fallback>
      <p:transition spd="slow" advTm="14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9F295-B825-4502-BC18-BB28EFFE8038}"/>
              </a:ext>
            </a:extLst>
          </p:cNvPr>
          <p:cNvSpPr>
            <a:spLocks noGrp="1"/>
          </p:cNvSpPr>
          <p:nvPr>
            <p:ph type="title"/>
          </p:nvPr>
        </p:nvSpPr>
        <p:spPr/>
        <p:txBody>
          <a:bodyPr/>
          <a:lstStyle/>
          <a:p>
            <a:r>
              <a:rPr lang="en-US" dirty="0"/>
              <a:t>Quotes</a:t>
            </a:r>
          </a:p>
        </p:txBody>
      </p:sp>
      <p:sp>
        <p:nvSpPr>
          <p:cNvPr id="4" name="Rectangle 3">
            <a:extLst>
              <a:ext uri="{FF2B5EF4-FFF2-40B4-BE49-F238E27FC236}">
                <a16:creationId xmlns:a16="http://schemas.microsoft.com/office/drawing/2014/main" id="{C7CAEDB9-6F6E-4553-A4D5-AE38153DB001}"/>
              </a:ext>
            </a:extLst>
          </p:cNvPr>
          <p:cNvSpPr/>
          <p:nvPr/>
        </p:nvSpPr>
        <p:spPr>
          <a:xfrm>
            <a:off x="1436932" y="2882325"/>
            <a:ext cx="5908669" cy="584775"/>
          </a:xfrm>
          <a:prstGeom prst="rect">
            <a:avLst/>
          </a:prstGeom>
        </p:spPr>
        <p:txBody>
          <a:bodyPr wrap="none">
            <a:spAutoFit/>
          </a:bodyPr>
          <a:lstStyle/>
          <a:p>
            <a:pPr marL="45720" indent="0">
              <a:buNone/>
            </a:pPr>
            <a:r>
              <a:rPr lang="en-US" sz="3200" dirty="0">
                <a:solidFill>
                  <a:schemeClr val="accent1"/>
                </a:solidFill>
                <a:latin typeface="Courier New" panose="02070309020205020404" pitchFamily="49" charset="0"/>
                <a:cs typeface="Courier New" panose="02070309020205020404" pitchFamily="49" charset="0"/>
              </a:rPr>
              <a:t>"What's wrong with me?"</a:t>
            </a:r>
          </a:p>
        </p:txBody>
      </p:sp>
      <p:sp>
        <p:nvSpPr>
          <p:cNvPr id="5" name="Rectangle 4">
            <a:extLst>
              <a:ext uri="{FF2B5EF4-FFF2-40B4-BE49-F238E27FC236}">
                <a16:creationId xmlns:a16="http://schemas.microsoft.com/office/drawing/2014/main" id="{24907221-CB14-401A-A549-8E3C07149AEA}"/>
              </a:ext>
            </a:extLst>
          </p:cNvPr>
          <p:cNvSpPr/>
          <p:nvPr/>
        </p:nvSpPr>
        <p:spPr>
          <a:xfrm>
            <a:off x="1436932" y="4587479"/>
            <a:ext cx="7389844" cy="584775"/>
          </a:xfrm>
          <a:prstGeom prst="rect">
            <a:avLst/>
          </a:prstGeom>
        </p:spPr>
        <p:txBody>
          <a:bodyPr wrap="none">
            <a:spAutoFit/>
          </a:bodyPr>
          <a:lstStyle/>
          <a:p>
            <a:pPr marL="45720" indent="0">
              <a:buNone/>
            </a:pPr>
            <a:r>
              <a:rPr lang="en-US" sz="3200" dirty="0">
                <a:solidFill>
                  <a:schemeClr val="accent1"/>
                </a:solidFill>
                <a:latin typeface="Courier New" panose="02070309020205020404" pitchFamily="49" charset="0"/>
                <a:cs typeface="Courier New" panose="02070309020205020404" pitchFamily="49" charset="0"/>
              </a:rPr>
              <a:t>'He said, "What did you do?"'</a:t>
            </a:r>
          </a:p>
        </p:txBody>
      </p:sp>
      <p:sp>
        <p:nvSpPr>
          <p:cNvPr id="6" name="Speech Bubble: Rectangle with Corners Rounded 5">
            <a:extLst>
              <a:ext uri="{FF2B5EF4-FFF2-40B4-BE49-F238E27FC236}">
                <a16:creationId xmlns:a16="http://schemas.microsoft.com/office/drawing/2014/main" id="{09B9F574-E187-49F9-8CC9-B6E8547A05DF}"/>
              </a:ext>
            </a:extLst>
          </p:cNvPr>
          <p:cNvSpPr/>
          <p:nvPr/>
        </p:nvSpPr>
        <p:spPr>
          <a:xfrm>
            <a:off x="8327077" y="1588253"/>
            <a:ext cx="2421435" cy="1294072"/>
          </a:xfrm>
          <a:prstGeom prst="wedgeRoundRectCallout">
            <a:avLst>
              <a:gd name="adj1" fmla="val -93560"/>
              <a:gd name="adj2" fmla="val 58088"/>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a:t>Starts and ends with double quotes (")</a:t>
            </a:r>
          </a:p>
        </p:txBody>
      </p:sp>
      <p:sp>
        <p:nvSpPr>
          <p:cNvPr id="7" name="Speech Bubble: Rectangle with Corners Rounded 6">
            <a:extLst>
              <a:ext uri="{FF2B5EF4-FFF2-40B4-BE49-F238E27FC236}">
                <a16:creationId xmlns:a16="http://schemas.microsoft.com/office/drawing/2014/main" id="{09FAC62D-D2A4-4C96-A92F-0D94F2382F1E}"/>
              </a:ext>
            </a:extLst>
          </p:cNvPr>
          <p:cNvSpPr/>
          <p:nvPr/>
        </p:nvSpPr>
        <p:spPr>
          <a:xfrm>
            <a:off x="8999304" y="4878092"/>
            <a:ext cx="2421435" cy="1294072"/>
          </a:xfrm>
          <a:prstGeom prst="wedgeRoundRectCallout">
            <a:avLst>
              <a:gd name="adj1" fmla="val -65772"/>
              <a:gd name="adj2" fmla="val -48568"/>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a:t>Starts and ends with single quotes (')</a:t>
            </a:r>
          </a:p>
        </p:txBody>
      </p:sp>
      <p:pic>
        <p:nvPicPr>
          <p:cNvPr id="3" name="Audio 2">
            <a:hlinkClick r:id="" action="ppaction://media"/>
            <a:extLst>
              <a:ext uri="{FF2B5EF4-FFF2-40B4-BE49-F238E27FC236}">
                <a16:creationId xmlns:a16="http://schemas.microsoft.com/office/drawing/2014/main" id="{0BA38016-0204-4D9F-B5D7-5B1538E5288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416477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9134">
        <p159:morph option="byObject"/>
      </p:transition>
    </mc:Choice>
    <mc:Fallback>
      <p:transition spd="slow" advTm="2913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9C7C9-8680-4877-9C6B-39A18AA10418}"/>
              </a:ext>
            </a:extLst>
          </p:cNvPr>
          <p:cNvSpPr>
            <a:spLocks noGrp="1"/>
          </p:cNvSpPr>
          <p:nvPr>
            <p:ph type="title"/>
          </p:nvPr>
        </p:nvSpPr>
        <p:spPr/>
        <p:txBody>
          <a:bodyPr/>
          <a:lstStyle/>
          <a:p>
            <a:r>
              <a:rPr lang="en-US" dirty="0"/>
              <a:t>Escape Characters</a:t>
            </a:r>
          </a:p>
        </p:txBody>
      </p:sp>
      <p:sp>
        <p:nvSpPr>
          <p:cNvPr id="4" name="Rectangle 3">
            <a:extLst>
              <a:ext uri="{FF2B5EF4-FFF2-40B4-BE49-F238E27FC236}">
                <a16:creationId xmlns:a16="http://schemas.microsoft.com/office/drawing/2014/main" id="{4CE29FF3-3D55-4BA3-91E9-42DEE4567048}"/>
              </a:ext>
            </a:extLst>
          </p:cNvPr>
          <p:cNvSpPr/>
          <p:nvPr/>
        </p:nvSpPr>
        <p:spPr>
          <a:xfrm>
            <a:off x="717925" y="3019361"/>
            <a:ext cx="10756150" cy="523220"/>
          </a:xfrm>
          <a:prstGeom prst="rect">
            <a:avLst/>
          </a:prstGeom>
        </p:spPr>
        <p:txBody>
          <a:bodyPr wrap="none">
            <a:spAutoFit/>
          </a:bodyPr>
          <a:lstStyle/>
          <a:p>
            <a:pPr marL="45720" indent="0">
              <a:buNone/>
            </a:pPr>
            <a:r>
              <a:rPr lang="en-US" sz="2800" dirty="0">
                <a:solidFill>
                  <a:schemeClr val="accent1">
                    <a:lumMod val="75000"/>
                  </a:schemeClr>
                </a:solidFill>
                <a:latin typeface="Courier New" panose="02070309020205020404" pitchFamily="49" charset="0"/>
                <a:cs typeface="Courier New" panose="02070309020205020404" pitchFamily="49" charset="0"/>
              </a:rPr>
              <a:t>"He said, \"What's wrong with me?\" to the girl."</a:t>
            </a:r>
          </a:p>
        </p:txBody>
      </p:sp>
      <p:sp>
        <p:nvSpPr>
          <p:cNvPr id="7" name="Speech Bubble: Rectangle with Corners Rounded 6">
            <a:extLst>
              <a:ext uri="{FF2B5EF4-FFF2-40B4-BE49-F238E27FC236}">
                <a16:creationId xmlns:a16="http://schemas.microsoft.com/office/drawing/2014/main" id="{9EE8593F-00AB-4457-827B-BDC3441CDD25}"/>
              </a:ext>
            </a:extLst>
          </p:cNvPr>
          <p:cNvSpPr/>
          <p:nvPr/>
        </p:nvSpPr>
        <p:spPr>
          <a:xfrm>
            <a:off x="3479032" y="4348706"/>
            <a:ext cx="2421435" cy="1294072"/>
          </a:xfrm>
          <a:prstGeom prst="wedgeRoundRectCallout">
            <a:avLst>
              <a:gd name="adj1" fmla="val -56510"/>
              <a:gd name="adj2" fmla="val -116564"/>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a:t>\" means we escape the double quote</a:t>
            </a:r>
          </a:p>
        </p:txBody>
      </p:sp>
      <p:pic>
        <p:nvPicPr>
          <p:cNvPr id="3" name="Audio 2">
            <a:hlinkClick r:id="" action="ppaction://media"/>
            <a:extLst>
              <a:ext uri="{FF2B5EF4-FFF2-40B4-BE49-F238E27FC236}">
                <a16:creationId xmlns:a16="http://schemas.microsoft.com/office/drawing/2014/main" id="{AC35C96D-C767-4C93-AC6A-1E456E9508A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427481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5947">
        <p159:morph option="byObject"/>
      </p:transition>
    </mc:Choice>
    <mc:Fallback>
      <p:transition spd="slow" advTm="2594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4EC4E-E0C6-42B2-884E-3F93F22FAE9D}"/>
              </a:ext>
            </a:extLst>
          </p:cNvPr>
          <p:cNvSpPr>
            <a:spLocks noGrp="1"/>
          </p:cNvSpPr>
          <p:nvPr>
            <p:ph type="title"/>
          </p:nvPr>
        </p:nvSpPr>
        <p:spPr/>
        <p:txBody>
          <a:bodyPr/>
          <a:lstStyle/>
          <a:p>
            <a:r>
              <a:rPr lang="en-US" dirty="0"/>
              <a:t>Other Escape Characters</a:t>
            </a:r>
          </a:p>
        </p:txBody>
      </p:sp>
      <p:sp>
        <p:nvSpPr>
          <p:cNvPr id="4" name="Rectangle 3">
            <a:extLst>
              <a:ext uri="{FF2B5EF4-FFF2-40B4-BE49-F238E27FC236}">
                <a16:creationId xmlns:a16="http://schemas.microsoft.com/office/drawing/2014/main" id="{F3727EA9-675B-4C18-AFD8-4314617903A5}"/>
              </a:ext>
            </a:extLst>
          </p:cNvPr>
          <p:cNvSpPr/>
          <p:nvPr/>
        </p:nvSpPr>
        <p:spPr>
          <a:xfrm>
            <a:off x="717925" y="2352748"/>
            <a:ext cx="7534114" cy="523220"/>
          </a:xfrm>
          <a:prstGeom prst="rect">
            <a:avLst/>
          </a:prstGeom>
        </p:spPr>
        <p:txBody>
          <a:bodyPr wrap="none">
            <a:spAutoFit/>
          </a:bodyPr>
          <a:lstStyle/>
          <a:p>
            <a:pPr marL="45720" indent="0">
              <a:buNone/>
            </a:pPr>
            <a:r>
              <a:rPr lang="en-US" sz="2800" dirty="0">
                <a:solidFill>
                  <a:schemeClr val="accent1">
                    <a:lumMod val="75000"/>
                  </a:schemeClr>
                </a:solidFill>
                <a:latin typeface="Courier New" panose="02070309020205020404" pitchFamily="49" charset="0"/>
                <a:cs typeface="Courier New" panose="02070309020205020404" pitchFamily="49" charset="0"/>
              </a:rPr>
              <a:t>"This will be\</a:t>
            </a:r>
            <a:r>
              <a:rPr lang="en-US" sz="2800" dirty="0" err="1">
                <a:solidFill>
                  <a:schemeClr val="accent1">
                    <a:lumMod val="75000"/>
                  </a:schemeClr>
                </a:solidFill>
                <a:latin typeface="Courier New" panose="02070309020205020404" pitchFamily="49" charset="0"/>
                <a:cs typeface="Courier New" panose="02070309020205020404" pitchFamily="49" charset="0"/>
              </a:rPr>
              <a:t>ntwo</a:t>
            </a:r>
            <a:r>
              <a:rPr lang="en-US" sz="2800" dirty="0">
                <a:solidFill>
                  <a:schemeClr val="accent1">
                    <a:lumMod val="75000"/>
                  </a:schemeClr>
                </a:solidFill>
                <a:latin typeface="Courier New" panose="02070309020205020404" pitchFamily="49" charset="0"/>
                <a:cs typeface="Courier New" panose="02070309020205020404" pitchFamily="49" charset="0"/>
              </a:rPr>
              <a:t> lines of text."</a:t>
            </a:r>
          </a:p>
        </p:txBody>
      </p:sp>
      <p:sp>
        <p:nvSpPr>
          <p:cNvPr id="5" name="Speech Bubble: Rectangle with Corners Rounded 4">
            <a:extLst>
              <a:ext uri="{FF2B5EF4-FFF2-40B4-BE49-F238E27FC236}">
                <a16:creationId xmlns:a16="http://schemas.microsoft.com/office/drawing/2014/main" id="{888DE369-DAC8-4FAB-98E6-47C5C658F33E}"/>
              </a:ext>
            </a:extLst>
          </p:cNvPr>
          <p:cNvSpPr/>
          <p:nvPr/>
        </p:nvSpPr>
        <p:spPr>
          <a:xfrm>
            <a:off x="5014534" y="2875968"/>
            <a:ext cx="1696817" cy="1258464"/>
          </a:xfrm>
          <a:prstGeom prst="wedgeRoundRectCallout">
            <a:avLst>
              <a:gd name="adj1" fmla="val -116500"/>
              <a:gd name="adj2" fmla="val -56242"/>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a:t>\n means new line</a:t>
            </a:r>
          </a:p>
        </p:txBody>
      </p:sp>
      <p:sp>
        <p:nvSpPr>
          <p:cNvPr id="6" name="Rectangle 5">
            <a:extLst>
              <a:ext uri="{FF2B5EF4-FFF2-40B4-BE49-F238E27FC236}">
                <a16:creationId xmlns:a16="http://schemas.microsoft.com/office/drawing/2014/main" id="{A75E8EF7-7791-42B7-AAA8-BFBC0001C42E}"/>
              </a:ext>
            </a:extLst>
          </p:cNvPr>
          <p:cNvSpPr/>
          <p:nvPr/>
        </p:nvSpPr>
        <p:spPr>
          <a:xfrm>
            <a:off x="717925" y="4351201"/>
            <a:ext cx="7748916" cy="523220"/>
          </a:xfrm>
          <a:prstGeom prst="rect">
            <a:avLst/>
          </a:prstGeom>
        </p:spPr>
        <p:txBody>
          <a:bodyPr wrap="none">
            <a:spAutoFit/>
          </a:bodyPr>
          <a:lstStyle/>
          <a:p>
            <a:pPr marL="45720" indent="0">
              <a:buNone/>
            </a:pPr>
            <a:r>
              <a:rPr lang="en-US" sz="2800" dirty="0">
                <a:solidFill>
                  <a:schemeClr val="accent1">
                    <a:lumMod val="75000"/>
                  </a:schemeClr>
                </a:solidFill>
                <a:latin typeface="Courier New" panose="02070309020205020404" pitchFamily="49" charset="0"/>
                <a:cs typeface="Courier New" panose="02070309020205020404" pitchFamily="49" charset="0"/>
              </a:rPr>
              <a:t>"This will have\</a:t>
            </a:r>
            <a:r>
              <a:rPr lang="en-US" sz="2800" dirty="0" err="1">
                <a:solidFill>
                  <a:schemeClr val="accent1">
                    <a:lumMod val="75000"/>
                  </a:schemeClr>
                </a:solidFill>
                <a:latin typeface="Courier New" panose="02070309020205020404" pitchFamily="49" charset="0"/>
                <a:cs typeface="Courier New" panose="02070309020205020404" pitchFamily="49" charset="0"/>
              </a:rPr>
              <a:t>tsome</a:t>
            </a:r>
            <a:r>
              <a:rPr lang="en-US" sz="2800" dirty="0">
                <a:solidFill>
                  <a:schemeClr val="accent1">
                    <a:lumMod val="75000"/>
                  </a:schemeClr>
                </a:solidFill>
                <a:latin typeface="Courier New" panose="02070309020205020404" pitchFamily="49" charset="0"/>
                <a:cs typeface="Courier New" panose="02070309020205020404" pitchFamily="49" charset="0"/>
              </a:rPr>
              <a:t> blank space."</a:t>
            </a:r>
          </a:p>
        </p:txBody>
      </p:sp>
      <p:sp>
        <p:nvSpPr>
          <p:cNvPr id="7" name="Speech Bubble: Rectangle with Corners Rounded 6">
            <a:extLst>
              <a:ext uri="{FF2B5EF4-FFF2-40B4-BE49-F238E27FC236}">
                <a16:creationId xmlns:a16="http://schemas.microsoft.com/office/drawing/2014/main" id="{3FF7F14D-7F6A-4735-A2A0-9D8406D93719}"/>
              </a:ext>
            </a:extLst>
          </p:cNvPr>
          <p:cNvSpPr/>
          <p:nvPr/>
        </p:nvSpPr>
        <p:spPr>
          <a:xfrm>
            <a:off x="5014534" y="4874421"/>
            <a:ext cx="1696817" cy="1258464"/>
          </a:xfrm>
          <a:prstGeom prst="wedgeRoundRectCallout">
            <a:avLst>
              <a:gd name="adj1" fmla="val -97181"/>
              <a:gd name="adj2" fmla="val -53500"/>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a:t>\t means tab</a:t>
            </a:r>
          </a:p>
        </p:txBody>
      </p:sp>
      <p:pic>
        <p:nvPicPr>
          <p:cNvPr id="3" name="Audio 2">
            <a:hlinkClick r:id="" action="ppaction://media"/>
            <a:extLst>
              <a:ext uri="{FF2B5EF4-FFF2-40B4-BE49-F238E27FC236}">
                <a16:creationId xmlns:a16="http://schemas.microsoft.com/office/drawing/2014/main" id="{77CF35E9-2A87-47C2-939E-B43CECD6D2A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361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300">
        <p159:morph option="byObject"/>
      </p:transition>
    </mc:Choice>
    <mc:Fallback>
      <p:transition spd="slow" advTm="203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3FD49-C119-4567-A6FE-6AF1175CF98F}"/>
              </a:ext>
            </a:extLst>
          </p:cNvPr>
          <p:cNvSpPr>
            <a:spLocks noGrp="1"/>
          </p:cNvSpPr>
          <p:nvPr>
            <p:ph type="title"/>
          </p:nvPr>
        </p:nvSpPr>
        <p:spPr/>
        <p:txBody>
          <a:bodyPr/>
          <a:lstStyle/>
          <a:p>
            <a:r>
              <a:rPr lang="en-US" dirty="0"/>
              <a:t>Numbers and Strings</a:t>
            </a:r>
          </a:p>
        </p:txBody>
      </p:sp>
      <p:sp>
        <p:nvSpPr>
          <p:cNvPr id="4" name="Rectangle 3">
            <a:extLst>
              <a:ext uri="{FF2B5EF4-FFF2-40B4-BE49-F238E27FC236}">
                <a16:creationId xmlns:a16="http://schemas.microsoft.com/office/drawing/2014/main" id="{F7D32156-4668-4CB7-B822-3BFDBF560BDC}"/>
              </a:ext>
            </a:extLst>
          </p:cNvPr>
          <p:cNvSpPr/>
          <p:nvPr/>
        </p:nvSpPr>
        <p:spPr>
          <a:xfrm>
            <a:off x="1442544" y="2798447"/>
            <a:ext cx="2164054" cy="523220"/>
          </a:xfrm>
          <a:prstGeom prst="rect">
            <a:avLst/>
          </a:prstGeom>
        </p:spPr>
        <p:txBody>
          <a:bodyPr wrap="none">
            <a:spAutoFit/>
          </a:bodyPr>
          <a:lstStyle/>
          <a:p>
            <a:pPr marL="45720" indent="0">
              <a:buNone/>
            </a:pPr>
            <a:r>
              <a:rPr lang="en-US" sz="2800" dirty="0">
                <a:solidFill>
                  <a:schemeClr val="accent1">
                    <a:lumMod val="75000"/>
                  </a:schemeClr>
                </a:solidFill>
                <a:latin typeface="Courier New" panose="02070309020205020404" pitchFamily="49" charset="0"/>
                <a:cs typeface="Courier New" panose="02070309020205020404" pitchFamily="49" charset="0"/>
              </a:rPr>
              <a:t>"1"</a:t>
            </a:r>
            <a:r>
              <a:rPr lang="en-US" sz="2800" dirty="0">
                <a:latin typeface="Courier New" panose="02070309020205020404" pitchFamily="49" charset="0"/>
                <a:cs typeface="Courier New" panose="02070309020205020404" pitchFamily="49" charset="0"/>
              </a:rPr>
              <a:t> + </a:t>
            </a:r>
            <a:r>
              <a:rPr lang="en-US" sz="2800" dirty="0">
                <a:solidFill>
                  <a:schemeClr val="accent1">
                    <a:lumMod val="75000"/>
                  </a:schemeClr>
                </a:solidFill>
                <a:latin typeface="Courier New" panose="02070309020205020404" pitchFamily="49" charset="0"/>
                <a:cs typeface="Courier New" panose="02070309020205020404" pitchFamily="49" charset="0"/>
              </a:rPr>
              <a:t>"2"</a:t>
            </a:r>
          </a:p>
        </p:txBody>
      </p:sp>
      <p:sp>
        <p:nvSpPr>
          <p:cNvPr id="5" name="Rectangle 4">
            <a:extLst>
              <a:ext uri="{FF2B5EF4-FFF2-40B4-BE49-F238E27FC236}">
                <a16:creationId xmlns:a16="http://schemas.microsoft.com/office/drawing/2014/main" id="{8BAB7E59-50C8-4C7A-B331-FCF5F4CC17B2}"/>
              </a:ext>
            </a:extLst>
          </p:cNvPr>
          <p:cNvSpPr/>
          <p:nvPr/>
        </p:nvSpPr>
        <p:spPr>
          <a:xfrm>
            <a:off x="1434529" y="4874995"/>
            <a:ext cx="1090042" cy="523220"/>
          </a:xfrm>
          <a:prstGeom prst="rect">
            <a:avLst/>
          </a:prstGeom>
        </p:spPr>
        <p:txBody>
          <a:bodyPr wrap="none">
            <a:spAutoFit/>
          </a:bodyPr>
          <a:lstStyle/>
          <a:p>
            <a:pPr marL="45720" indent="0">
              <a:buNone/>
            </a:pPr>
            <a:r>
              <a:rPr lang="en-US" sz="2800" dirty="0">
                <a:solidFill>
                  <a:schemeClr val="accent1">
                    <a:lumMod val="75000"/>
                  </a:schemeClr>
                </a:solidFill>
                <a:latin typeface="Courier New" panose="02070309020205020404" pitchFamily="49" charset="0"/>
                <a:cs typeface="Courier New" panose="02070309020205020404" pitchFamily="49" charset="0"/>
              </a:rPr>
              <a:t>"12"</a:t>
            </a:r>
          </a:p>
        </p:txBody>
      </p:sp>
      <p:sp>
        <p:nvSpPr>
          <p:cNvPr id="6" name="Arrow: Down 5">
            <a:extLst>
              <a:ext uri="{FF2B5EF4-FFF2-40B4-BE49-F238E27FC236}">
                <a16:creationId xmlns:a16="http://schemas.microsoft.com/office/drawing/2014/main" id="{8EDF36CE-5F84-48E2-855A-2B7A8AD35B6E}"/>
              </a:ext>
            </a:extLst>
          </p:cNvPr>
          <p:cNvSpPr/>
          <p:nvPr/>
        </p:nvSpPr>
        <p:spPr>
          <a:xfrm>
            <a:off x="1639019" y="3640347"/>
            <a:ext cx="885552" cy="8281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peech Bubble: Rectangle with Corners Rounded 6">
            <a:extLst>
              <a:ext uri="{FF2B5EF4-FFF2-40B4-BE49-F238E27FC236}">
                <a16:creationId xmlns:a16="http://schemas.microsoft.com/office/drawing/2014/main" id="{3CA4B75C-D38A-4080-A4DF-03F2D8126495}"/>
              </a:ext>
            </a:extLst>
          </p:cNvPr>
          <p:cNvSpPr/>
          <p:nvPr/>
        </p:nvSpPr>
        <p:spPr>
          <a:xfrm>
            <a:off x="3606598" y="4468483"/>
            <a:ext cx="1696817" cy="1258464"/>
          </a:xfrm>
          <a:prstGeom prst="wedgeRoundRectCallout">
            <a:avLst>
              <a:gd name="adj1" fmla="val -108366"/>
              <a:gd name="adj2" fmla="val -1404"/>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t>Not "3"!</a:t>
            </a:r>
          </a:p>
        </p:txBody>
      </p:sp>
      <p:pic>
        <p:nvPicPr>
          <p:cNvPr id="3" name="Audio 2">
            <a:hlinkClick r:id="" action="ppaction://media"/>
            <a:extLst>
              <a:ext uri="{FF2B5EF4-FFF2-40B4-BE49-F238E27FC236}">
                <a16:creationId xmlns:a16="http://schemas.microsoft.com/office/drawing/2014/main" id="{1FDFF73C-F8FC-478D-B09E-CE2080A07B1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807235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7886">
        <p159:morph option="byObject"/>
      </p:transition>
    </mc:Choice>
    <mc:Fallback>
      <p:transition spd="slow" advTm="2788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DFB71-BD52-4DC7-B184-0C73EEBBDB62}"/>
              </a:ext>
            </a:extLst>
          </p:cNvPr>
          <p:cNvSpPr>
            <a:spLocks noGrp="1"/>
          </p:cNvSpPr>
          <p:nvPr>
            <p:ph type="title"/>
          </p:nvPr>
        </p:nvSpPr>
        <p:spPr/>
        <p:txBody>
          <a:bodyPr/>
          <a:lstStyle/>
          <a:p>
            <a:r>
              <a:rPr lang="en-US" dirty="0"/>
              <a:t>Variables and Strings</a:t>
            </a:r>
          </a:p>
        </p:txBody>
      </p:sp>
      <p:sp>
        <p:nvSpPr>
          <p:cNvPr id="4" name="Rectangle 3">
            <a:extLst>
              <a:ext uri="{FF2B5EF4-FFF2-40B4-BE49-F238E27FC236}">
                <a16:creationId xmlns:a16="http://schemas.microsoft.com/office/drawing/2014/main" id="{8E840E42-2DB7-4B25-899C-247AF19F0306}"/>
              </a:ext>
            </a:extLst>
          </p:cNvPr>
          <p:cNvSpPr/>
          <p:nvPr/>
        </p:nvSpPr>
        <p:spPr>
          <a:xfrm>
            <a:off x="1143000" y="3205490"/>
            <a:ext cx="8178521" cy="523220"/>
          </a:xfrm>
          <a:prstGeom prst="rect">
            <a:avLst/>
          </a:prstGeom>
        </p:spPr>
        <p:txBody>
          <a:bodyPr wrap="none">
            <a:spAutoFit/>
          </a:bodyPr>
          <a:lstStyle/>
          <a:p>
            <a:pPr marL="45720" indent="0">
              <a:buNone/>
            </a:pPr>
            <a:r>
              <a:rPr lang="en-US" sz="2800" dirty="0" err="1">
                <a:latin typeface="Courier New" panose="02070309020205020404" pitchFamily="49" charset="0"/>
                <a:cs typeface="Courier New" panose="02070309020205020404" pitchFamily="49" charset="0"/>
              </a:rPr>
              <a:t>my_string_variable</a:t>
            </a:r>
            <a:r>
              <a:rPr lang="en-US" sz="2800" dirty="0">
                <a:latin typeface="Courier New" panose="02070309020205020404" pitchFamily="49" charset="0"/>
                <a:cs typeface="Courier New" panose="02070309020205020404" pitchFamily="49" charset="0"/>
              </a:rPr>
              <a:t> = </a:t>
            </a:r>
            <a:r>
              <a:rPr lang="en-US" sz="2800" dirty="0">
                <a:solidFill>
                  <a:schemeClr val="accent1">
                    <a:lumMod val="75000"/>
                  </a:schemeClr>
                </a:solidFill>
                <a:latin typeface="Courier New" panose="02070309020205020404" pitchFamily="49" charset="0"/>
                <a:cs typeface="Courier New" panose="02070309020205020404" pitchFamily="49" charset="0"/>
              </a:rPr>
              <a:t>"A string value"</a:t>
            </a:r>
          </a:p>
        </p:txBody>
      </p:sp>
      <p:sp>
        <p:nvSpPr>
          <p:cNvPr id="6" name="Speech Bubble: Rectangle with Corners Rounded 5">
            <a:extLst>
              <a:ext uri="{FF2B5EF4-FFF2-40B4-BE49-F238E27FC236}">
                <a16:creationId xmlns:a16="http://schemas.microsoft.com/office/drawing/2014/main" id="{D46C077A-FA86-4AC4-B5B2-29A8E730482C}"/>
              </a:ext>
            </a:extLst>
          </p:cNvPr>
          <p:cNvSpPr/>
          <p:nvPr/>
        </p:nvSpPr>
        <p:spPr>
          <a:xfrm>
            <a:off x="3479032" y="4348706"/>
            <a:ext cx="1696817" cy="861649"/>
          </a:xfrm>
          <a:prstGeom prst="wedgeRoundRectCallout">
            <a:avLst>
              <a:gd name="adj1" fmla="val -56510"/>
              <a:gd name="adj2" fmla="val -116564"/>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a:t>A variable</a:t>
            </a:r>
          </a:p>
        </p:txBody>
      </p:sp>
      <p:sp>
        <p:nvSpPr>
          <p:cNvPr id="7" name="Speech Bubble: Rectangle with Corners Rounded 6">
            <a:extLst>
              <a:ext uri="{FF2B5EF4-FFF2-40B4-BE49-F238E27FC236}">
                <a16:creationId xmlns:a16="http://schemas.microsoft.com/office/drawing/2014/main" id="{2059937C-A694-49F8-A6DA-30001F3577C5}"/>
              </a:ext>
            </a:extLst>
          </p:cNvPr>
          <p:cNvSpPr/>
          <p:nvPr/>
        </p:nvSpPr>
        <p:spPr>
          <a:xfrm>
            <a:off x="7202768" y="4348706"/>
            <a:ext cx="2441564" cy="1258464"/>
          </a:xfrm>
          <a:prstGeom prst="wedgeRoundRectCallout">
            <a:avLst>
              <a:gd name="adj1" fmla="val -56510"/>
              <a:gd name="adj2" fmla="val -116564"/>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a:t>String literal value (notice the quotes!)</a:t>
            </a:r>
          </a:p>
        </p:txBody>
      </p:sp>
      <p:pic>
        <p:nvPicPr>
          <p:cNvPr id="3" name="Audio 2">
            <a:hlinkClick r:id="" action="ppaction://media"/>
            <a:extLst>
              <a:ext uri="{FF2B5EF4-FFF2-40B4-BE49-F238E27FC236}">
                <a16:creationId xmlns:a16="http://schemas.microsoft.com/office/drawing/2014/main" id="{BB925D40-44EC-4158-87DB-562B6DCD451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323328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5071">
        <p159:morph option="byObject"/>
      </p:transition>
    </mc:Choice>
    <mc:Fallback>
      <p:transition spd="slow" advTm="150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Basis">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D9D01AC2-EE7D-4E49-99EE-8E62E4E7E8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Basis</Template>
  <TotalTime>8922</TotalTime>
  <Words>737</Words>
  <Application>Microsoft Office PowerPoint</Application>
  <PresentationFormat>Widescreen</PresentationFormat>
  <Paragraphs>88</Paragraphs>
  <Slides>10</Slides>
  <Notes>10</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Corbel</vt:lpstr>
      <vt:lpstr>Courier New</vt:lpstr>
      <vt:lpstr>Basis</vt:lpstr>
      <vt:lpstr>Strings</vt:lpstr>
      <vt:lpstr>Purpose</vt:lpstr>
      <vt:lpstr>Characters</vt:lpstr>
      <vt:lpstr>The name String</vt:lpstr>
      <vt:lpstr>Quotes</vt:lpstr>
      <vt:lpstr>Escape Characters</vt:lpstr>
      <vt:lpstr>Other Escape Characters</vt:lpstr>
      <vt:lpstr>Numbers and Strings</vt:lpstr>
      <vt:lpstr>Variables and Strings</vt:lpstr>
      <vt:lpstr>Triple Quoted Strings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acbart</dc:creator>
  <cp:lastModifiedBy>acbart</cp:lastModifiedBy>
  <cp:revision>57</cp:revision>
  <dcterms:created xsi:type="dcterms:W3CDTF">2017-06-09T19:25:05Z</dcterms:created>
  <dcterms:modified xsi:type="dcterms:W3CDTF">2018-01-07T00:41:11Z</dcterms:modified>
</cp:coreProperties>
</file>